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5"/>
  </p:notesMasterIdLst>
  <p:handoutMasterIdLst>
    <p:handoutMasterId r:id="rId6"/>
  </p:handoutMasterIdLst>
  <p:sldIdLst>
    <p:sldId id="264" r:id="rId2"/>
    <p:sldId id="262" r:id="rId3"/>
    <p:sldId id="265" r:id="rId4"/>
  </p:sldIdLst>
  <p:sldSz cx="9144000" cy="6858000" type="screen4x3"/>
  <p:notesSz cx="7010400" cy="9296400"/>
  <p:defaultTextStyle>
    <a:defPPr rtl="0">
      <a:defRPr lang="tr-TR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611"/>
    <a:srgbClr val="A44114"/>
    <a:srgbClr val="F3B99F"/>
    <a:srgbClr val="B94917"/>
    <a:srgbClr val="FF6600"/>
    <a:srgbClr val="000066"/>
    <a:srgbClr val="00002C"/>
    <a:srgbClr val="C4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7155" autoAdjust="0"/>
  </p:normalViewPr>
  <p:slideViewPr>
    <p:cSldViewPr>
      <p:cViewPr varScale="1">
        <p:scale>
          <a:sx n="112" d="100"/>
          <a:sy n="112" d="100"/>
        </p:scale>
        <p:origin x="162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296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19" name="Dikdörtgen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8EB1AC0F-E286-44A1-8E5A-20BC1E627360}" type="datetime1">
              <a:rPr lang="tr-TR" smtClean="0">
                <a:latin typeface="Arial" panose="020B0604020202020204" pitchFamily="34" charset="0"/>
              </a:rPr>
              <a:t>24.12.2024</a:t>
            </a:fld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0" name="Dikdörtgen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1" name="Dikdörtgen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F0B6EC5B-DE15-4B62-9DC0-DE1BD893DD16}" type="slidenum">
              <a:rPr lang="tr-TR" smtClean="0">
                <a:latin typeface="Arial" panose="020B0604020202020204" pitchFamily="34" charset="0"/>
              </a:rPr>
              <a:pPr/>
              <a:t>‹#›</a:t>
            </a:fld>
            <a:endParaRPr lang="tr-T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68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27" name="Dikdörtgen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B2142ED-62CF-4BE7-A720-C948E8939493}" type="datetime1">
              <a:rPr lang="tr-TR" noProof="0" smtClean="0"/>
              <a:t>24.12.2024</a:t>
            </a:fld>
            <a:endParaRPr lang="tr-TR" noProof="0"/>
          </a:p>
        </p:txBody>
      </p:sp>
      <p:sp>
        <p:nvSpPr>
          <p:cNvPr id="26628" name="Dikdörtgen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Dikdörtgen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26630" name="Dikdörtgen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31" name="Dikdörtgen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23FACB9-4E35-4CB3-835A-2EBF55FAEDE3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971869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36F6-45CF-44EC-92EC-747323348449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280F-DE53-48B1-9FB9-96A39916642A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99331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6338324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5FAC-E593-49AE-AED3-51E74CBDF44F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51BA-4196-46F7-BF5E-DE37F6712AD1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71330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1EA4-7451-46EF-AC9C-BE38A0CA0DC9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F290-D301-4864-9490-340EF11588D9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00494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7DF7E-E0B3-4182-8D13-C2DDF93AB6B5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8CE1-DD55-4A43-A479-EF83A2DC398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92294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61A1-2D1E-4E9B-9B82-8D3E08C5898F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AF89-6755-46F5-BBCF-E571D7F311A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77652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5FF-4579-4682-8FD7-06AFF4EE0B6F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E3C0-1208-4260-82C3-0EB04002719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0736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31B7-64B7-4EF9-8B21-78A5D432910C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2DF6-5EF1-449D-8E8F-F40E7D2FCBCB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21073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DB3C-10B7-4BB8-B7E6-EC2F3E485486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60AA-1533-4548-8781-A6D0EAE276D6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73159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16947016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193702023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B1398-D18F-4241-92D7-094D1F5D15C5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85684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9BD4AF-3DFC-379A-FB34-2F7E039D1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FBCFFA91-92B9-DAE4-87AC-2C9363F603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188752"/>
              </p:ext>
            </p:extLst>
          </p:nvPr>
        </p:nvGraphicFramePr>
        <p:xfrm>
          <a:off x="244868" y="548680"/>
          <a:ext cx="8359580" cy="500202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47168">
                  <a:extLst>
                    <a:ext uri="{9D8B030D-6E8A-4147-A177-3AD203B41FA5}">
                      <a16:colId xmlns:a16="http://schemas.microsoft.com/office/drawing/2014/main" val="2184286165"/>
                    </a:ext>
                  </a:extLst>
                </a:gridCol>
                <a:gridCol w="909117">
                  <a:extLst>
                    <a:ext uri="{9D8B030D-6E8A-4147-A177-3AD203B41FA5}">
                      <a16:colId xmlns:a16="http://schemas.microsoft.com/office/drawing/2014/main" val="4224116842"/>
                    </a:ext>
                  </a:extLst>
                </a:gridCol>
                <a:gridCol w="1269132">
                  <a:extLst>
                    <a:ext uri="{9D8B030D-6E8A-4147-A177-3AD203B41FA5}">
                      <a16:colId xmlns:a16="http://schemas.microsoft.com/office/drawing/2014/main" val="2859875989"/>
                    </a:ext>
                  </a:extLst>
                </a:gridCol>
                <a:gridCol w="1188023">
                  <a:extLst>
                    <a:ext uri="{9D8B030D-6E8A-4147-A177-3AD203B41FA5}">
                      <a16:colId xmlns:a16="http://schemas.microsoft.com/office/drawing/2014/main" val="1854824708"/>
                    </a:ext>
                  </a:extLst>
                </a:gridCol>
                <a:gridCol w="877788">
                  <a:extLst>
                    <a:ext uri="{9D8B030D-6E8A-4147-A177-3AD203B41FA5}">
                      <a16:colId xmlns:a16="http://schemas.microsoft.com/office/drawing/2014/main" val="1394301653"/>
                    </a:ext>
                  </a:extLst>
                </a:gridCol>
                <a:gridCol w="1126999">
                  <a:extLst>
                    <a:ext uri="{9D8B030D-6E8A-4147-A177-3AD203B41FA5}">
                      <a16:colId xmlns:a16="http://schemas.microsoft.com/office/drawing/2014/main" val="2175925871"/>
                    </a:ext>
                  </a:extLst>
                </a:gridCol>
                <a:gridCol w="891016">
                  <a:extLst>
                    <a:ext uri="{9D8B030D-6E8A-4147-A177-3AD203B41FA5}">
                      <a16:colId xmlns:a16="http://schemas.microsoft.com/office/drawing/2014/main" val="1919661560"/>
                    </a:ext>
                  </a:extLst>
                </a:gridCol>
                <a:gridCol w="70262">
                  <a:extLst>
                    <a:ext uri="{9D8B030D-6E8A-4147-A177-3AD203B41FA5}">
                      <a16:colId xmlns:a16="http://schemas.microsoft.com/office/drawing/2014/main" val="3113820994"/>
                    </a:ext>
                  </a:extLst>
                </a:gridCol>
                <a:gridCol w="1080075">
                  <a:extLst>
                    <a:ext uri="{9D8B030D-6E8A-4147-A177-3AD203B41FA5}">
                      <a16:colId xmlns:a16="http://schemas.microsoft.com/office/drawing/2014/main" val="1115182775"/>
                    </a:ext>
                  </a:extLst>
                </a:gridCol>
              </a:tblGrid>
              <a:tr h="2500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Ad Soyad / Full Name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Saatler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Hours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Pazartesi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Monday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Salı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Tuesday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Çarşamba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Wednesday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Perşembe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Thursday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Cuma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Friday</a:t>
                      </a:r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   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Cumartesi /</a:t>
                      </a:r>
                      <a:r>
                        <a:rPr lang="tr-T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Saturday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43847"/>
                  </a:ext>
                </a:extLst>
              </a:tr>
              <a:tr h="396000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Doç. Dr. / </a:t>
                      </a:r>
                      <a:r>
                        <a:rPr lang="tr-T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Assoc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Prof. Dr. Aysun EYREK KESKİN</a:t>
                      </a:r>
                    </a:p>
                    <a:p>
                      <a:pPr algn="ctr" fontAlgn="b"/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Yeni Medya ve İletişim / New Media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Communication</a:t>
                      </a:r>
                      <a:endParaRPr lang="tr-TR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</a:rPr>
                        <a:t>08.00-08.50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75326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</a:rPr>
                        <a:t>09.00-09.50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COMM101 </a:t>
                      </a:r>
                      <a:endParaRPr lang="tr-TR" sz="800" b="0" u="none" strike="noStrike" cap="none" baseline="0" dirty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u="none" strike="noStrike" cap="none" baseline="0" dirty="0">
                          <a:effectLst/>
                          <a:latin typeface="+mn-lt"/>
                        </a:rPr>
                        <a:t>İletişimin Temelleri</a:t>
                      </a:r>
                      <a:br>
                        <a:rPr lang="tr-TR" sz="800" b="0" u="none" strike="noStrike" cap="none" baseline="0" dirty="0">
                          <a:effectLst/>
                          <a:latin typeface="+mn-lt"/>
                        </a:rPr>
                      </a:br>
                      <a:r>
                        <a:rPr lang="tr-TR" sz="800" b="0" i="1" u="none" strike="noStrike" kern="120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Fundamentals of </a:t>
                      </a:r>
                      <a:r>
                        <a:rPr lang="tr-TR" sz="800" b="0" i="1" u="none" strike="noStrike" kern="120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Communication</a:t>
                      </a:r>
                      <a:r>
                        <a:rPr lang="tr-TR" sz="800" b="0" i="1" u="none" strike="noStrike" kern="120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F404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cap="small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0596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</a:rPr>
                        <a:t>10.00-10.50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 </a:t>
                      </a:r>
                      <a:b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endParaRPr lang="tr-TR" sz="800" b="0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NEMC464 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Podcast Yayıncılığı</a:t>
                      </a:r>
                      <a:br>
                        <a:rPr lang="tr-TR" sz="800" b="0" u="none" strike="noStrike" dirty="0">
                          <a:effectLst/>
                          <a:latin typeface="+mn-lt"/>
                        </a:rPr>
                      </a:br>
                      <a:r>
                        <a:rPr lang="tr-TR" sz="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Podcast </a:t>
                      </a:r>
                      <a:r>
                        <a:rPr lang="tr-TR" sz="8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Broadcasting</a:t>
                      </a:r>
                      <a:r>
                        <a:rPr lang="tr-TR" sz="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B215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NEMC407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Bitirme Projesi I</a:t>
                      </a:r>
                      <a:b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Graduation</a:t>
                      </a: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Project I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ONLINE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555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</a:rPr>
                        <a:t>11.00-11.50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0804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</a:rPr>
                        <a:t>12.00-12.50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792170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13.00-13.50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NEMC205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Yeni Medya ve Gazetecilik</a:t>
                      </a:r>
                      <a:b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Media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Journalism</a:t>
                      </a: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B209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NEMC252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Yeni Medya ve Demokrasi</a:t>
                      </a:r>
                      <a:b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Media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Democracy</a:t>
                      </a:r>
                      <a:endParaRPr lang="tr-TR" sz="800" b="0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B409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</a:t>
                      </a:r>
                      <a:b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04052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14.00-14.50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32775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15.00-15.50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60103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16.00-16.50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97629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17.00-17.50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63359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18.00-18.50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453554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19.00-19.50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359819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07F79D97-B603-3F0E-CF02-FBB30B6DFBDC}"/>
              </a:ext>
            </a:extLst>
          </p:cNvPr>
          <p:cNvSpPr txBox="1"/>
          <p:nvPr/>
        </p:nvSpPr>
        <p:spPr>
          <a:xfrm>
            <a:off x="827584" y="116632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D7D3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Haftalık Ders Programı ve Görüşme Saatleri / Weekly Schedule and Office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Hours</a:t>
            </a:r>
            <a:endParaRPr kumimoji="0" lang="tr-T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991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4A421B-3D7A-03EE-266E-86977ED15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4CA4F89D-4BED-6737-E062-E8863D2DC72E}"/>
              </a:ext>
            </a:extLst>
          </p:cNvPr>
          <p:cNvGraphicFramePr>
            <a:graphicFrameLocks noGrp="1"/>
          </p:cNvGraphicFramePr>
          <p:nvPr/>
        </p:nvGraphicFramePr>
        <p:xfrm>
          <a:off x="251520" y="548680"/>
          <a:ext cx="8352928" cy="500202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40516">
                  <a:extLst>
                    <a:ext uri="{9D8B030D-6E8A-4147-A177-3AD203B41FA5}">
                      <a16:colId xmlns:a16="http://schemas.microsoft.com/office/drawing/2014/main" val="2184286165"/>
                    </a:ext>
                  </a:extLst>
                </a:gridCol>
                <a:gridCol w="909117">
                  <a:extLst>
                    <a:ext uri="{9D8B030D-6E8A-4147-A177-3AD203B41FA5}">
                      <a16:colId xmlns:a16="http://schemas.microsoft.com/office/drawing/2014/main" val="4224116842"/>
                    </a:ext>
                  </a:extLst>
                </a:gridCol>
                <a:gridCol w="1269132">
                  <a:extLst>
                    <a:ext uri="{9D8B030D-6E8A-4147-A177-3AD203B41FA5}">
                      <a16:colId xmlns:a16="http://schemas.microsoft.com/office/drawing/2014/main" val="2859875989"/>
                    </a:ext>
                  </a:extLst>
                </a:gridCol>
                <a:gridCol w="1188023">
                  <a:extLst>
                    <a:ext uri="{9D8B030D-6E8A-4147-A177-3AD203B41FA5}">
                      <a16:colId xmlns:a16="http://schemas.microsoft.com/office/drawing/2014/main" val="1854824708"/>
                    </a:ext>
                  </a:extLst>
                </a:gridCol>
                <a:gridCol w="1165820">
                  <a:extLst>
                    <a:ext uri="{9D8B030D-6E8A-4147-A177-3AD203B41FA5}">
                      <a16:colId xmlns:a16="http://schemas.microsoft.com/office/drawing/2014/main" val="139430165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175925871"/>
                    </a:ext>
                  </a:extLst>
                </a:gridCol>
                <a:gridCol w="648117">
                  <a:extLst>
                    <a:ext uri="{9D8B030D-6E8A-4147-A177-3AD203B41FA5}">
                      <a16:colId xmlns:a16="http://schemas.microsoft.com/office/drawing/2014/main" val="1919661560"/>
                    </a:ext>
                  </a:extLst>
                </a:gridCol>
                <a:gridCol w="1080075">
                  <a:extLst>
                    <a:ext uri="{9D8B030D-6E8A-4147-A177-3AD203B41FA5}">
                      <a16:colId xmlns:a16="http://schemas.microsoft.com/office/drawing/2014/main" val="1115182775"/>
                    </a:ext>
                  </a:extLst>
                </a:gridCol>
              </a:tblGrid>
              <a:tr h="2500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Ad Soyad / Full Name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Saatler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Hours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Pazartesi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Monday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Salı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Tuesday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Çarşamba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Wednesday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Perşembe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Thursday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Cuma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Friday</a:t>
                      </a:r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   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Cumartesi /</a:t>
                      </a:r>
                      <a:r>
                        <a:rPr lang="tr-T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Saturday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43847"/>
                  </a:ext>
                </a:extLst>
              </a:tr>
              <a:tr h="396000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tr-TR" sz="1000" b="0" u="none" strike="noStrike" dirty="0">
                          <a:effectLst/>
                          <a:latin typeface="+mn-lt"/>
                        </a:rPr>
                        <a:t>Doç. Dr. /  </a:t>
                      </a:r>
                      <a:r>
                        <a:rPr lang="tr-TR" sz="1000" b="0" u="none" strike="noStrike" dirty="0" err="1">
                          <a:effectLst/>
                          <a:latin typeface="+mn-lt"/>
                        </a:rPr>
                        <a:t>Assoc</a:t>
                      </a:r>
                      <a:r>
                        <a:rPr lang="tr-TR" sz="1000" b="0" u="none" strike="noStrike" dirty="0">
                          <a:effectLst/>
                          <a:latin typeface="+mn-lt"/>
                        </a:rPr>
                        <a:t>. Prof. Dr. Hikmet TOSYALI</a:t>
                      </a:r>
                    </a:p>
                    <a:p>
                      <a:pPr algn="ctr" fontAlgn="b"/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Yeni Medya ve İletişim / New Media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Communication</a:t>
                      </a:r>
                      <a:endParaRPr lang="tr-TR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08.00-08.50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u="none" strike="noStrike" cap="none" dirty="0">
                        <a:latin typeface="+mn-lt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u="none" strike="noStrike" cap="none" dirty="0">
                          <a:latin typeface="+mn-lt"/>
                        </a:rPr>
                        <a:t> </a:t>
                      </a: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u="none" strike="noStrike" cap="none" dirty="0">
                          <a:latin typeface="+mn-lt"/>
                        </a:rPr>
                        <a:t> </a:t>
                      </a: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75326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09.00-09.50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PRA205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İletişimde Araştırma Yöntemleri</a:t>
                      </a:r>
                      <a:b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tr-TR" sz="800" b="0" i="1" u="none" strike="noStrike" cap="none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Research</a:t>
                      </a:r>
                      <a:r>
                        <a:rPr lang="tr-TR" sz="800" b="0" i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tr-TR" sz="800" b="0" i="1" u="none" strike="noStrike" cap="none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Methods</a:t>
                      </a:r>
                      <a:r>
                        <a:rPr lang="tr-TR" sz="800" b="0" i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in </a:t>
                      </a:r>
                      <a:r>
                        <a:rPr lang="tr-TR" sz="800" b="0" i="1" u="none" strike="noStrike" cap="none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Communicatıon</a:t>
                      </a:r>
                      <a:r>
                        <a:rPr lang="tr-TR" sz="800" b="0" i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B315</a:t>
                      </a: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NEMC305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Yeni Medya ve Kodlama</a:t>
                      </a:r>
                      <a:b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tr-TR" sz="800" b="0" i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New Media </a:t>
                      </a:r>
                      <a:r>
                        <a:rPr lang="tr-TR" sz="800" b="0" i="1" u="none" strike="noStrike" cap="none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and</a:t>
                      </a:r>
                      <a:r>
                        <a:rPr lang="tr-TR" sz="800" b="0" i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tr-TR" sz="800" b="0" i="1" u="none" strike="noStrike" cap="none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Coding</a:t>
                      </a:r>
                      <a:endParaRPr lang="tr-TR" sz="800" b="0" i="1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F402</a:t>
                      </a: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u="none" strike="noStrike" cap="none">
                          <a:latin typeface="+mn-lt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0596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10.00-10.50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350" u="none" strike="noStrike" cap="none" dirty="0"/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kumimoji="0" lang="tr-T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NEMC407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Bitirme Projesi I</a:t>
                      </a:r>
                      <a:b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Graduation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Project </a:t>
                      </a:r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ONLINE </a:t>
                      </a:r>
                      <a:endParaRPr lang="tr-TR"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555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11.00-11.50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1350" u="none" strike="noStrike" cap="none" dirty="0"/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0804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12.00-12.50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tr-TR"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kumimoji="0" lang="tr-T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792170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13.00-13.50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 </a:t>
                      </a:r>
                      <a:b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endParaRPr lang="tr-TR" sz="800" b="0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NEMC111/ NEMC103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Yeni Medyada Temel Kavramlar</a:t>
                      </a:r>
                      <a:b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800" b="0" i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Key Concepts </a:t>
                      </a:r>
                      <a:r>
                        <a:rPr lang="tr-TR" sz="800" b="0" i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i</a:t>
                      </a:r>
                      <a:r>
                        <a:rPr lang="en-US" sz="800" b="0" i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n New Media</a:t>
                      </a:r>
                      <a:endParaRPr lang="tr-TR" sz="800" b="0" i="1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B214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</a:t>
                      </a:r>
                      <a:b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</a:t>
                      </a:r>
                      <a:b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04052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14.00-14.50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32775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15.00-15.50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60103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16.00-16.50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u="none" strike="noStrike" cap="none" dirty="0">
                        <a:latin typeface="+mn-lt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kumimoji="0" lang="tr-TR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Calibri"/>
                          <a:sym typeface="Calibri"/>
                        </a:rPr>
                        <a:t>COMP353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kumimoji="0" lang="tr-TR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Calibri"/>
                          <a:sym typeface="Calibri"/>
                        </a:rPr>
                        <a:t>Büyük Veri</a:t>
                      </a:r>
                      <a:br>
                        <a:rPr kumimoji="0" lang="tr-TR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kumimoji="0" lang="tr-TR" sz="800" b="0" i="1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Calibri"/>
                          <a:sym typeface="Calibri"/>
                        </a:rPr>
                        <a:t>Big</a:t>
                      </a:r>
                      <a:r>
                        <a:rPr kumimoji="0" lang="tr-TR" sz="8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Data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kumimoji="0" lang="tr-TR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Calibri"/>
                          <a:sym typeface="Calibri"/>
                        </a:rPr>
                        <a:t>B209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97629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17.00-17.50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u="none" strike="noStrike" cap="none" dirty="0">
                        <a:latin typeface="+mn-lt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800" dirty="0">
                        <a:solidFill>
                          <a:srgbClr val="000000"/>
                        </a:solidFill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63359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18.00-18.50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453554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19.00-19.50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359819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760BC4B4-4E2A-B64D-070E-52A7B2ECD718}"/>
              </a:ext>
            </a:extLst>
          </p:cNvPr>
          <p:cNvSpPr txBox="1"/>
          <p:nvPr/>
        </p:nvSpPr>
        <p:spPr>
          <a:xfrm>
            <a:off x="827584" y="116632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D7D3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Haftalık Ders Programı ve Görüşme Saatleri / Weekly Schedule and Office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Hours</a:t>
            </a:r>
            <a:endParaRPr kumimoji="0" lang="tr-T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9500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479B28-C106-1FC6-AC79-3863C8C465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1B896CCE-C01E-A92B-27AA-87B4C5C4F04F}"/>
              </a:ext>
            </a:extLst>
          </p:cNvPr>
          <p:cNvGraphicFramePr>
            <a:graphicFrameLocks noGrp="1"/>
          </p:cNvGraphicFramePr>
          <p:nvPr/>
        </p:nvGraphicFramePr>
        <p:xfrm>
          <a:off x="244868" y="548680"/>
          <a:ext cx="8092885" cy="500202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47168">
                  <a:extLst>
                    <a:ext uri="{9D8B030D-6E8A-4147-A177-3AD203B41FA5}">
                      <a16:colId xmlns:a16="http://schemas.microsoft.com/office/drawing/2014/main" val="2184286165"/>
                    </a:ext>
                  </a:extLst>
                </a:gridCol>
                <a:gridCol w="909117">
                  <a:extLst>
                    <a:ext uri="{9D8B030D-6E8A-4147-A177-3AD203B41FA5}">
                      <a16:colId xmlns:a16="http://schemas.microsoft.com/office/drawing/2014/main" val="4224116842"/>
                    </a:ext>
                  </a:extLst>
                </a:gridCol>
                <a:gridCol w="742655">
                  <a:extLst>
                    <a:ext uri="{9D8B030D-6E8A-4147-A177-3AD203B41FA5}">
                      <a16:colId xmlns:a16="http://schemas.microsoft.com/office/drawing/2014/main" val="285987598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8548247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39430165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175925871"/>
                    </a:ext>
                  </a:extLst>
                </a:gridCol>
                <a:gridCol w="1319272">
                  <a:extLst>
                    <a:ext uri="{9D8B030D-6E8A-4147-A177-3AD203B41FA5}">
                      <a16:colId xmlns:a16="http://schemas.microsoft.com/office/drawing/2014/main" val="1919661560"/>
                    </a:ext>
                  </a:extLst>
                </a:gridCol>
                <a:gridCol w="70262">
                  <a:extLst>
                    <a:ext uri="{9D8B030D-6E8A-4147-A177-3AD203B41FA5}">
                      <a16:colId xmlns:a16="http://schemas.microsoft.com/office/drawing/2014/main" val="3113820994"/>
                    </a:ext>
                  </a:extLst>
                </a:gridCol>
                <a:gridCol w="1080075">
                  <a:extLst>
                    <a:ext uri="{9D8B030D-6E8A-4147-A177-3AD203B41FA5}">
                      <a16:colId xmlns:a16="http://schemas.microsoft.com/office/drawing/2014/main" val="1115182775"/>
                    </a:ext>
                  </a:extLst>
                </a:gridCol>
              </a:tblGrid>
              <a:tr h="2500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Ad Soyad / Full Name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Saatler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Hours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Pazartesi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Monday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Salı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Tuesday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Çarşamba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Wednesday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Perşembe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Thursday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Cuma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Friday</a:t>
                      </a:r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   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Cumartesi /</a:t>
                      </a:r>
                      <a:r>
                        <a:rPr lang="tr-T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Saturday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43847"/>
                  </a:ext>
                </a:extLst>
              </a:tr>
              <a:tr h="396000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tr-TR" sz="1000" b="0" u="none" strike="noStrike" dirty="0">
                          <a:effectLst/>
                          <a:latin typeface="+mn-lt"/>
                        </a:rPr>
                        <a:t>Dr. Öğr. Üyesi / </a:t>
                      </a:r>
                      <a:r>
                        <a:rPr lang="tr-TR" sz="1000" b="0" u="none" strike="noStrike" dirty="0" err="1">
                          <a:effectLst/>
                          <a:latin typeface="+mn-lt"/>
                        </a:rPr>
                        <a:t>Asst</a:t>
                      </a:r>
                      <a:r>
                        <a:rPr lang="tr-TR" sz="1000" b="0" u="none" strike="noStrike" dirty="0">
                          <a:effectLst/>
                          <a:latin typeface="+mn-lt"/>
                        </a:rPr>
                        <a:t>. Prof. Dr. Esra Pelin GÜREGEN DEREBOYU</a:t>
                      </a:r>
                    </a:p>
                    <a:p>
                      <a:pPr algn="ctr" fontAlgn="b"/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Yeni Medya ve İletişim / New Media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Communication</a:t>
                      </a:r>
                      <a:endParaRPr lang="tr-TR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08.00-08.50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u="none" strike="noStrike" cap="none" dirty="0">
                          <a:latin typeface="+mn-lt"/>
                        </a:rPr>
                        <a:t> </a:t>
                      </a: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u="none" strike="noStrike" cap="none">
                          <a:latin typeface="+mn-lt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75326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09.00-09.50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kumimoji="0" lang="tr-T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NEMC301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Dijital Hikaye Anlatıcılığı</a:t>
                      </a:r>
                      <a:b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tr-TR" sz="800" b="0" i="1" u="none" strike="noStrike" cap="none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Digital</a:t>
                      </a:r>
                      <a:r>
                        <a:rPr lang="tr-TR" sz="800" b="0" i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tr-TR" sz="800" b="0" i="1" u="none" strike="noStrike" cap="none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Storytelling</a:t>
                      </a:r>
                      <a:r>
                        <a:rPr lang="tr-TR" sz="800" b="0" i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B211</a:t>
                      </a: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NEMC203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Eleştirel Medya Analizi</a:t>
                      </a:r>
                      <a:b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tr-TR" sz="800" b="0" i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Critical Media Analysis</a:t>
                      </a: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B209</a:t>
                      </a: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u="none" strike="noStrike" cap="none">
                          <a:latin typeface="+mn-lt"/>
                        </a:rPr>
                        <a:t> 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0596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10.00-10.50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kumimoji="0" lang="tr-T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kumimoji="0" lang="tr-T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kumimoji="0" lang="tr-T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NEMC407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Bitirme Projesi I</a:t>
                      </a:r>
                      <a:b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Graduation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Project I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ONLINE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555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11.00-11.50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kumimoji="0" lang="tr-T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kumimoji="0" lang="tr-T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kumimoji="0" lang="tr-T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0804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12.00-12.50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tr-TR"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u="none" strike="noStrike" cap="none" dirty="0">
                        <a:latin typeface="+mn-lt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kumimoji="0" lang="tr-T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PSYC131</a:t>
                      </a:r>
                      <a:r>
                        <a:rPr kumimoji="0" lang="tr-T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  <a:sym typeface="Calibri"/>
                        </a:rPr>
                        <a:t>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kumimoji="0" lang="tr-T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  <a:sym typeface="Calibri"/>
                        </a:rPr>
                        <a:t>Davranış Bilimleri</a:t>
                      </a:r>
                      <a:br>
                        <a:rPr kumimoji="0" lang="tr-T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  <a:sym typeface="Calibri"/>
                        </a:rPr>
                      </a:br>
                      <a:r>
                        <a:rPr kumimoji="0" lang="tr-TR" sz="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  <a:sym typeface="Calibri"/>
                        </a:rPr>
                        <a:t>Behavioral</a:t>
                      </a:r>
                      <a:r>
                        <a:rPr kumimoji="0" lang="tr-TR" sz="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  <a:sym typeface="Calibri"/>
                        </a:rPr>
                        <a:t> </a:t>
                      </a:r>
                      <a:r>
                        <a:rPr kumimoji="0" lang="tr-TR" sz="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  <a:sym typeface="Calibri"/>
                        </a:rPr>
                        <a:t>Sciences</a:t>
                      </a:r>
                      <a:r>
                        <a:rPr kumimoji="0" lang="tr-TR" sz="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  <a:sym typeface="Calibri"/>
                        </a:rPr>
                        <a:t>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kumimoji="0" lang="tr-T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  <a:sym typeface="Calibri"/>
                        </a:rPr>
                        <a:t>B501</a:t>
                      </a:r>
                      <a:endParaRPr kumimoji="0" lang="tr-T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792170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13.00-13.50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kumimoji="0" lang="tr-T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</a:t>
                      </a:r>
                      <a:b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kumimoji="0" lang="tr-T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04052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14.00-14.50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kumimoji="0" lang="tr-T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kumimoji="0" lang="tr-T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kumimoji="0" lang="tr-T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PRA350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Kurumsal Sosyal Sorumluluk</a:t>
                      </a:r>
                      <a:b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tr-TR" sz="800" b="0" i="1" u="none" strike="noStrike" cap="none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Corporate</a:t>
                      </a:r>
                      <a:r>
                        <a:rPr lang="tr-TR" sz="800" b="0" i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tr-TR" sz="800" b="0" i="1" u="none" strike="noStrike" cap="none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Social</a:t>
                      </a:r>
                      <a:r>
                        <a:rPr lang="tr-TR" sz="800" b="0" i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tr-TR" sz="800" b="0" i="1" u="none" strike="noStrike" cap="none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Responsibility</a:t>
                      </a:r>
                      <a:r>
                        <a:rPr lang="tr-TR" sz="800" b="0" i="1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B209</a:t>
                      </a: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32775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15.00-15.50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u="none" strike="noStrike" cap="none" dirty="0">
                        <a:latin typeface="+mn-lt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</a:t>
                      </a:r>
                      <a:b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60103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16.00-16.50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u="none" strike="noStrike" cap="none" dirty="0">
                        <a:latin typeface="+mn-lt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NEMC391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Dijital İçerik Yönetimi ve Analizi</a:t>
                      </a:r>
                      <a:b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800" b="0" i="1" u="none" strike="noStrike" kern="1200" cap="non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Calibri"/>
                        </a:rPr>
                        <a:t>Digital Content Management Analysis </a:t>
                      </a:r>
                      <a:endParaRPr lang="tr-TR" sz="800" b="0" i="1" u="none" strike="noStrike" kern="1200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800" b="0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BL-01</a:t>
                      </a: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97629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17.00-17.50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u="none" strike="noStrike" cap="none" dirty="0">
                        <a:latin typeface="+mn-lt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63359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18.00-18.50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453554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19.00-19.50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50" marR="6050" marT="6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359819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97006033-2C85-061B-FB43-2EB8AD192A66}"/>
              </a:ext>
            </a:extLst>
          </p:cNvPr>
          <p:cNvSpPr txBox="1"/>
          <p:nvPr/>
        </p:nvSpPr>
        <p:spPr>
          <a:xfrm>
            <a:off x="827584" y="116632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D7D3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Haftalık Ders Programı ve Görüşme Saatleri / Weekly Schedule and Office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Hours</a:t>
            </a:r>
            <a:endParaRPr kumimoji="0" lang="tr-T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137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432</Words>
  <Application>Microsoft Office PowerPoint</Application>
  <PresentationFormat>Ekran Gösterisi (4:3)</PresentationFormat>
  <Paragraphs>140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Bartu Seçilmiş</dc:creator>
  <cp:lastModifiedBy>Leyla METİN</cp:lastModifiedBy>
  <cp:revision>37</cp:revision>
  <cp:lastPrinted>2024-01-18T09:32:35Z</cp:lastPrinted>
  <dcterms:created xsi:type="dcterms:W3CDTF">2021-04-20T12:55:35Z</dcterms:created>
  <dcterms:modified xsi:type="dcterms:W3CDTF">2024-12-24T06:56:58Z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